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6" r:id="rId3"/>
    <p:sldId id="315" r:id="rId4"/>
    <p:sldId id="325" r:id="rId5"/>
    <p:sldId id="326" r:id="rId6"/>
    <p:sldId id="322" r:id="rId7"/>
    <p:sldId id="323" r:id="rId8"/>
    <p:sldId id="324" r:id="rId9"/>
    <p:sldId id="312" r:id="rId10"/>
    <p:sldId id="31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5A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03" d="100"/>
          <a:sy n="103" d="100"/>
        </p:scale>
        <p:origin x="126" y="3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06-Jan-21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06-Jan-21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hyperlink" Target="https://fbref.com/en/" TargetMode="Externa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589159"/>
            <a:ext cx="4986338" cy="32623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Football Player Value Estimate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18278"/>
            <a:ext cx="4986338" cy="97631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9A61FA48-06C1-4558-B4C8-F2FE80C2EA0B}"/>
              </a:ext>
            </a:extLst>
          </p:cNvPr>
          <p:cNvSpPr txBox="1">
            <a:spLocks/>
          </p:cNvSpPr>
          <p:nvPr/>
        </p:nvSpPr>
        <p:spPr>
          <a:xfrm>
            <a:off x="6905625" y="5952931"/>
            <a:ext cx="4986338" cy="418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Burak Arslan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2BBCAF-D055-48BA-BB21-85E478C53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149" y="5162204"/>
            <a:ext cx="1695646" cy="610433"/>
          </a:xfrm>
          <a:prstGeom prst="rect">
            <a:avLst/>
          </a:prstGeom>
        </p:spPr>
      </p:pic>
      <p:pic>
        <p:nvPicPr>
          <p:cNvPr id="8" name="Picture Placeholder 7" descr="A stadium full of people&#10;&#10;Description automatically generated">
            <a:extLst>
              <a:ext uri="{FF2B5EF4-FFF2-40B4-BE49-F238E27FC236}">
                <a16:creationId xmlns:a16="http://schemas.microsoft.com/office/drawing/2014/main" id="{D0812E34-754A-4308-ACE2-E9173186A8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671" r="20671"/>
          <a:stretch>
            <a:fillRect/>
          </a:stretch>
        </p:blipFill>
        <p:spPr>
          <a:xfrm>
            <a:off x="300037" y="1"/>
            <a:ext cx="6034088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800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2606FCC-6C20-40F6-9E00-DA4132D71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656"/>
            <a:ext cx="76944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39B703F2-EDA0-41E7-9A35-6EB4C1FBC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52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A63DAB2-725D-4795-B582-F625578A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C3A97-195C-4BEE-ABC2-749731F5C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84873"/>
            <a:ext cx="4949985" cy="45590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Football Player Value by statistics.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1800" dirty="0">
              <a:solidFill>
                <a:srgbClr val="3236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95BF524-845D-4ECC-94CF-D1F1B1236211}"/>
              </a:ext>
            </a:extLst>
          </p:cNvPr>
          <p:cNvSpPr txBox="1">
            <a:spLocks/>
          </p:cNvSpPr>
          <p:nvPr/>
        </p:nvSpPr>
        <p:spPr>
          <a:xfrm>
            <a:off x="6619198" y="2220790"/>
            <a:ext cx="5272764" cy="1551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8E1AD21-F8BD-4883-BA85-CBCC0EC3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C3A97-195C-4BEE-ABC2-749731F5C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2935" y="1008246"/>
            <a:ext cx="4565965" cy="244610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: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Top 5 League 2019/2020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Season Statistics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https://fbref.com/en/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Sega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Football Manager 2021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Game Player Values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Transfermarkt.d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 Player Values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95BF524-845D-4ECC-94CF-D1F1B1236211}"/>
              </a:ext>
            </a:extLst>
          </p:cNvPr>
          <p:cNvSpPr txBox="1">
            <a:spLocks/>
          </p:cNvSpPr>
          <p:nvPr/>
        </p:nvSpPr>
        <p:spPr>
          <a:xfrm>
            <a:off x="8253553" y="4713321"/>
            <a:ext cx="1829746" cy="1730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2FC94E5-89D2-4D9A-94E8-400B241AA1BE}"/>
              </a:ext>
            </a:extLst>
          </p:cNvPr>
          <p:cNvSpPr txBox="1">
            <a:spLocks/>
          </p:cNvSpPr>
          <p:nvPr/>
        </p:nvSpPr>
        <p:spPr>
          <a:xfrm>
            <a:off x="506908" y="672957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1EBDF2E-9166-4530-963A-E1C683F7E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17" y="4035279"/>
            <a:ext cx="2769987" cy="6647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8A15C56-49C0-42C8-B330-884A30687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39" y="5693971"/>
            <a:ext cx="3677379" cy="105464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903608F-0DF9-43AF-A940-22AC9CAA7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22399" y="4628112"/>
            <a:ext cx="1445520" cy="144552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841E8A4-A866-4289-B92C-33398E26D2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27561" y="5305545"/>
            <a:ext cx="4307322" cy="1740810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C7E3AF7-EE4C-427B-B66F-FCFC6BB1C1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6121" y="4136247"/>
            <a:ext cx="875893" cy="87589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E387A3C-7D90-4F4B-A695-D0D344CC16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43058" y="5530049"/>
            <a:ext cx="1075384" cy="1246468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AFC957C-E0A6-4C6A-96B3-6F6D1D3F4F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0303" y="4504962"/>
            <a:ext cx="875894" cy="8758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025164-E4BE-4C56-9190-3371E33FA70F}"/>
              </a:ext>
            </a:extLst>
          </p:cNvPr>
          <p:cNvSpPr txBox="1"/>
          <p:nvPr/>
        </p:nvSpPr>
        <p:spPr>
          <a:xfrm>
            <a:off x="506908" y="1507006"/>
            <a:ext cx="34399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1 - Web Scraping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2 - Exploratory Data Analysis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3 - Feature Modify</a:t>
            </a:r>
          </a:p>
          <a:p>
            <a:pPr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4 - Cross Validation</a:t>
            </a:r>
          </a:p>
          <a:p>
            <a:pPr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5 - Feature Modify </a:t>
            </a:r>
          </a:p>
          <a:p>
            <a:pPr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6 - Linear Regression</a:t>
            </a:r>
          </a:p>
          <a:p>
            <a:pPr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4F92EFD5-9E79-4FB4-B44C-43CD105D7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6" y="4945146"/>
            <a:ext cx="2296982" cy="56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30197ECD-8E47-4EBD-B982-0F3E2517C2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01568" y="3606071"/>
            <a:ext cx="1241490" cy="89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6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450E-F307-4F24-AAA6-AB0B3ABD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2BC3CD-52CE-4173-B48A-1026AEC03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0245" y="2860262"/>
            <a:ext cx="3514987" cy="34964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DA14C-CEFB-45EE-A28D-A2E4F1BF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416AAD-87B3-4B43-AE10-92826C0A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" y="2230327"/>
            <a:ext cx="4088437" cy="42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CE527E-E4C6-4414-8883-EA4D88243A76}"/>
              </a:ext>
            </a:extLst>
          </p:cNvPr>
          <p:cNvSpPr txBox="1">
            <a:spLocks/>
          </p:cNvSpPr>
          <p:nvPr/>
        </p:nvSpPr>
        <p:spPr>
          <a:xfrm>
            <a:off x="431517" y="163286"/>
            <a:ext cx="6482677" cy="3265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Challenges: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48 features is too much to handle !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Predict the uncertain 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E2F0B-929E-4004-805D-F9929D0BEFBD}"/>
              </a:ext>
            </a:extLst>
          </p:cNvPr>
          <p:cNvSpPr txBox="1"/>
          <p:nvPr/>
        </p:nvSpPr>
        <p:spPr>
          <a:xfrm>
            <a:off x="5424298" y="1019175"/>
            <a:ext cx="6186065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Features : </a:t>
            </a:r>
          </a:p>
          <a:p>
            <a:r>
              <a:rPr lang="en-US" sz="11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Position - Age - Minutes Played - League - Match Played - Point Per Match</a:t>
            </a:r>
          </a:p>
          <a:p>
            <a:r>
              <a:rPr lang="en-US" sz="11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Goals - Goals per Match - Assists - Assists per Match - Dribbling lead to Goal or Assist -  Minutes Played as 90</a:t>
            </a:r>
          </a:p>
          <a:p>
            <a:r>
              <a:rPr lang="en-US" sz="11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Shoot Change Creation - Shoot Change Creation per Match  - Shoot Pass  - Shoot Dribbling - Goal Change Creation - Goal Change Creation per Match</a:t>
            </a:r>
          </a:p>
          <a:p>
            <a:r>
              <a:rPr lang="en-US" sz="11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Assist Pass - Assist Dribbling - Penalty Won - Dribbled Player Count</a:t>
            </a:r>
          </a:p>
          <a:p>
            <a:r>
              <a:rPr lang="en-US" sz="11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Shoot On Target - Shoot Per Match - Goal Per Shoot - Touch Ball in Penalty Area</a:t>
            </a:r>
          </a:p>
          <a:p>
            <a:r>
              <a:rPr lang="en-US" sz="11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Completed Passes - Pass Success Ratio - Total Distance Passes - Progressive Distance Passes - Crosses</a:t>
            </a:r>
          </a:p>
          <a:p>
            <a:r>
              <a:rPr lang="en-US" sz="11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Aerial Won Rate - Tackles Won - Tackles that end Dribbling - Blocks - Successful Pressing Ratio</a:t>
            </a:r>
          </a:p>
        </p:txBody>
      </p:sp>
    </p:spTree>
    <p:extLst>
      <p:ext uri="{BB962C8B-B14F-4D97-AF65-F5344CB8AC3E}">
        <p14:creationId xmlns:p14="http://schemas.microsoft.com/office/powerpoint/2010/main" val="346145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35156-26CB-4204-BF68-B8FDFF5E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07E8F2DF-8AF3-410D-AD39-455129C0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063" y="3891428"/>
            <a:ext cx="2221386" cy="230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D14972ED-AE58-4856-8BAB-718D3DEF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6" y="3891428"/>
            <a:ext cx="2221385" cy="23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7">
            <a:extLst>
              <a:ext uri="{FF2B5EF4-FFF2-40B4-BE49-F238E27FC236}">
                <a16:creationId xmlns:a16="http://schemas.microsoft.com/office/drawing/2014/main" id="{17129FED-B998-4413-88DA-58D8EA65B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711" y="6273225"/>
            <a:ext cx="1426129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R^2 score 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0.68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9E4E5CB4-CF7B-4FCC-A163-87BB578BE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830" y="6273225"/>
            <a:ext cx="1585518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R^2 score 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0.79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0">
            <a:extLst>
              <a:ext uri="{FF2B5EF4-FFF2-40B4-BE49-F238E27FC236}">
                <a16:creationId xmlns:a16="http://schemas.microsoft.com/office/drawing/2014/main" id="{ED29411D-52CC-401C-B32D-A3517BCE0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368" y="3844700"/>
            <a:ext cx="2266512" cy="234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913F7932-DEB6-498B-8B0B-211E98231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3077" y="6238312"/>
            <a:ext cx="13080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R^2 score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Courier New" panose="02070309020205020404" pitchFamily="49" charset="0"/>
              </a:rPr>
              <a:t>: 0.86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4182C-7CB4-45CB-A527-5AC22DA2EBD5}"/>
              </a:ext>
            </a:extLst>
          </p:cNvPr>
          <p:cNvSpPr txBox="1"/>
          <p:nvPr/>
        </p:nvSpPr>
        <p:spPr>
          <a:xfrm>
            <a:off x="907170" y="1223306"/>
            <a:ext cx="1031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D4A47B-7FCE-48D4-8CF8-2990218589B0}"/>
              </a:ext>
            </a:extLst>
          </p:cNvPr>
          <p:cNvSpPr txBox="1"/>
          <p:nvPr/>
        </p:nvSpPr>
        <p:spPr>
          <a:xfrm>
            <a:off x="8929018" y="3478786"/>
            <a:ext cx="110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Forwards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A7EFFE-750E-47E4-9AE9-78A027DB37B3}"/>
              </a:ext>
            </a:extLst>
          </p:cNvPr>
          <p:cNvSpPr txBox="1"/>
          <p:nvPr/>
        </p:nvSpPr>
        <p:spPr>
          <a:xfrm>
            <a:off x="6273963" y="3475369"/>
            <a:ext cx="1342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Midfielders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362E43-1ED1-48C9-B7F7-670988F2750E}"/>
              </a:ext>
            </a:extLst>
          </p:cNvPr>
          <p:cNvSpPr txBox="1"/>
          <p:nvPr/>
        </p:nvSpPr>
        <p:spPr>
          <a:xfrm>
            <a:off x="3637058" y="3475369"/>
            <a:ext cx="1255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Defenders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0CA0B-DE0F-40BE-A670-A8F352B0D233}"/>
              </a:ext>
            </a:extLst>
          </p:cNvPr>
          <p:cNvSpPr txBox="1"/>
          <p:nvPr/>
        </p:nvSpPr>
        <p:spPr>
          <a:xfrm>
            <a:off x="846688" y="3522096"/>
            <a:ext cx="1272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All Players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0A65BE-795C-486E-B6C9-6677FEB57BFB}"/>
              </a:ext>
            </a:extLst>
          </p:cNvPr>
          <p:cNvSpPr txBox="1"/>
          <p:nvPr/>
        </p:nvSpPr>
        <p:spPr>
          <a:xfrm>
            <a:off x="648899" y="6238312"/>
            <a:ext cx="3395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R^2 score : 0.69 </a:t>
            </a: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51DD9F10-C253-4B58-9CEA-552DFC276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4" y="3891428"/>
            <a:ext cx="2266512" cy="234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23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35156-26CB-4204-BF68-B8FDFF5E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0BAEE8-D05B-40BB-A336-A1F52A2A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114" y="135233"/>
            <a:ext cx="4066786" cy="6335999"/>
          </a:xfrm>
          <a:prstGeom prst="rect">
            <a:avLst/>
          </a:prstGeom>
        </p:spPr>
      </p:pic>
      <p:pic>
        <p:nvPicPr>
          <p:cNvPr id="6146" name="Picture 2" descr="best players in premier league 2020 | FootballTalk.org">
            <a:extLst>
              <a:ext uri="{FF2B5EF4-FFF2-40B4-BE49-F238E27FC236}">
                <a16:creationId xmlns:a16="http://schemas.microsoft.com/office/drawing/2014/main" id="{A37A9B9D-AD28-4560-BF8B-33F0AE5A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64" y="1700473"/>
            <a:ext cx="6757705" cy="380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63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EA2CEF-46CC-4BCD-8428-2318296B99BF}"/>
              </a:ext>
            </a:extLst>
          </p:cNvPr>
          <p:cNvSpPr txBox="1">
            <a:spLocks/>
          </p:cNvSpPr>
          <p:nvPr/>
        </p:nvSpPr>
        <p:spPr>
          <a:xfrm>
            <a:off x="523875" y="412751"/>
            <a:ext cx="11520487" cy="7556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21F82-B778-46A9-A160-797207D410D7}"/>
              </a:ext>
            </a:extLst>
          </p:cNvPr>
          <p:cNvSpPr txBox="1"/>
          <p:nvPr/>
        </p:nvSpPr>
        <p:spPr>
          <a:xfrm>
            <a:off x="371475" y="1320800"/>
            <a:ext cx="88779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more accuracy, models must build on each player type.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D739F-996C-4224-B964-47A75412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 descr="A close up of a machine&#10;&#10;Description automatically generated">
            <a:extLst>
              <a:ext uri="{FF2B5EF4-FFF2-40B4-BE49-F238E27FC236}">
                <a16:creationId xmlns:a16="http://schemas.microsoft.com/office/drawing/2014/main" id="{8A9D211C-E27D-4DC1-B2F4-899864DA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87" y="1168400"/>
            <a:ext cx="4546232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6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EA2CEF-46CC-4BCD-8428-2318296B99BF}"/>
              </a:ext>
            </a:extLst>
          </p:cNvPr>
          <p:cNvSpPr txBox="1">
            <a:spLocks/>
          </p:cNvSpPr>
          <p:nvPr/>
        </p:nvSpPr>
        <p:spPr>
          <a:xfrm>
            <a:off x="523875" y="412751"/>
            <a:ext cx="11520487" cy="7556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D739F-996C-4224-B964-47A75412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CF743-8917-4FA4-B0C0-EA31C2BE7495}"/>
              </a:ext>
            </a:extLst>
          </p:cNvPr>
          <p:cNvSpPr txBox="1"/>
          <p:nvPr/>
        </p:nvSpPr>
        <p:spPr>
          <a:xfrm>
            <a:off x="523701" y="1147156"/>
            <a:ext cx="670760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Enrichment Options :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Substitute players.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Team members effect player statistics.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Prone to injury.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Last year on contract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Player home country popularity.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play big matches 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Player leadership.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Work rate &amp; ethics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 search popularity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7" descr="Santi Cazorla - Vikipedi">
            <a:extLst>
              <a:ext uri="{FF2B5EF4-FFF2-40B4-BE49-F238E27FC236}">
                <a16:creationId xmlns:a16="http://schemas.microsoft.com/office/drawing/2014/main" id="{6056198E-86C0-4104-A7CD-0A03391628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3" name="Picture 13" descr="The Making of Marcus Rashford - The New York Times">
            <a:extLst>
              <a:ext uri="{FF2B5EF4-FFF2-40B4-BE49-F238E27FC236}">
                <a16:creationId xmlns:a16="http://schemas.microsoft.com/office/drawing/2014/main" id="{6EB4ED05-15E5-4DC0-9EDB-6BEE0BC55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343" y="1147156"/>
            <a:ext cx="51450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168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800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42606FCC-6C20-40F6-9E00-DA4132D71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656"/>
            <a:ext cx="76944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39B703F2-EDA0-41E7-9A35-6EB4C1FBC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CEDC97-24DC-47FD-B622-3DCCEA569FDC}"/>
              </a:ext>
            </a:extLst>
          </p:cNvPr>
          <p:cNvSpPr txBox="1"/>
          <p:nvPr/>
        </p:nvSpPr>
        <p:spPr>
          <a:xfrm>
            <a:off x="482138" y="1397675"/>
            <a:ext cx="877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95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SFT_Color_1">
    <a:dk1>
      <a:srgbClr val="32363F"/>
    </a:dk1>
    <a:lt1>
      <a:sysClr val="window" lastClr="FFFFFF"/>
    </a:lt1>
    <a:dk2>
      <a:srgbClr val="313C41"/>
    </a:dk2>
    <a:lt2>
      <a:srgbClr val="FFFFFF"/>
    </a:lt2>
    <a:accent1>
      <a:srgbClr val="2C85AE"/>
    </a:accent1>
    <a:accent2>
      <a:srgbClr val="5E5CA2"/>
    </a:accent2>
    <a:accent3>
      <a:srgbClr val="5268A5"/>
    </a:accent3>
    <a:accent4>
      <a:srgbClr val="4276AA"/>
    </a:accent4>
    <a:accent5>
      <a:srgbClr val="1891AB"/>
    </a:accent5>
    <a:accent6>
      <a:srgbClr val="00A09D"/>
    </a:accent6>
    <a:hlink>
      <a:srgbClr val="2C85AE"/>
    </a:hlink>
    <a:folHlink>
      <a:srgbClr val="00A09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4138</TotalTime>
  <Words>319</Words>
  <Application>Microsoft Office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 Neue</vt:lpstr>
      <vt:lpstr>Office Theme</vt:lpstr>
      <vt:lpstr>Football Player Value Estimate</vt:lpstr>
      <vt:lpstr>Introduction</vt:lpstr>
      <vt:lpstr>Methodology</vt:lpstr>
      <vt:lpstr>Methodology</vt:lpstr>
      <vt:lpstr>Results</vt:lpstr>
      <vt:lpstr>Results</vt:lpstr>
      <vt:lpstr>Conclusions</vt:lpstr>
      <vt:lpstr>Future Work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Optimum Street Team Locations</dc:title>
  <dc:creator>Burak Arslan</dc:creator>
  <cp:lastModifiedBy>burak</cp:lastModifiedBy>
  <cp:revision>57</cp:revision>
  <dcterms:created xsi:type="dcterms:W3CDTF">2020-12-06T10:09:13Z</dcterms:created>
  <dcterms:modified xsi:type="dcterms:W3CDTF">2021-01-09T11:38:06Z</dcterms:modified>
</cp:coreProperties>
</file>